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09" r:id="rId3"/>
    <p:sldId id="261" r:id="rId4"/>
    <p:sldId id="292" r:id="rId5"/>
    <p:sldId id="259" r:id="rId6"/>
    <p:sldId id="257" r:id="rId7"/>
    <p:sldId id="260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0" r:id="rId29"/>
    <p:sldId id="288" r:id="rId30"/>
    <p:sldId id="295" r:id="rId31"/>
    <p:sldId id="293" r:id="rId32"/>
    <p:sldId id="294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614"/>
    <a:srgbClr val="F2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325B-6520-431B-813C-ABD3E09DAB98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7756-8B15-42EB-9FA3-EA229694A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1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3F871-EAF6-44B0-9CF1-D23580FCC551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ВЕО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090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001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79712" y="1600200"/>
            <a:ext cx="6707088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0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1720" y="274638"/>
            <a:ext cx="44252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2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1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9330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7772400" cy="12841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786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5675" y="1578563"/>
            <a:ext cx="33905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1786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170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204864"/>
            <a:ext cx="3320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0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082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2576265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96752"/>
            <a:ext cx="2520280" cy="4968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7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6408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404664"/>
            <a:ext cx="6048672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73216"/>
            <a:ext cx="6408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0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600200"/>
            <a:ext cx="6779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7DB4-1BCB-4959-8DD9-6A15E51D768B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60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chemeClr val="accent2">
              <a:lumMod val="75000"/>
            </a:schemeClr>
          </a:solidFill>
          <a:latin typeface="Book Antiqua" panose="020406020503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webartplus.ru/hl35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webartplus.ru/hl35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269416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</a:rPr>
              <a:t>Знакомство  с русскими</a:t>
            </a:r>
            <a:br>
              <a:rPr lang="ru-RU" sz="48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</a:rPr>
              <a:t>художественными промыслами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6400800" cy="12961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 воспитатель: Смирнова Л.С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5818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Поиграем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</a:br>
            <a:endParaRPr lang="ru-RU" sz="5400" dirty="0">
              <a:latin typeface="Times New Roman" pitchFamily="18" charset="0"/>
            </a:endParaRPr>
          </a:p>
        </p:txBody>
      </p:sp>
      <p:pic>
        <p:nvPicPr>
          <p:cNvPr id="3074" name="Picture 2" descr="D:\USER\ЛЮБА\АПРЕЛЬ МАЙ2017\DSC07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12812" y="1824980"/>
            <a:ext cx="6336704" cy="320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USER\ЛЮБА\АПРЕЛЬ МАЙ2017\DSC07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08720"/>
            <a:ext cx="525658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6779096" cy="86409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Работы детей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</a:br>
            <a:endParaRPr lang="ru-RU" sz="5400" dirty="0">
              <a:latin typeface="Times New Roman" pitchFamily="18" charset="0"/>
            </a:endParaRPr>
          </a:p>
        </p:txBody>
      </p:sp>
      <p:pic>
        <p:nvPicPr>
          <p:cNvPr id="4098" name="Picture 2" descr="D:\USER\ЛЮБА\АПРЕЛЬ МАЙ2017\DSC07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6768752" cy="5328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634082"/>
          </a:xfrm>
        </p:spPr>
        <p:txBody>
          <a:bodyPr>
            <a:normAutofit fontScale="90000"/>
          </a:bodyPr>
          <a:lstStyle/>
          <a:p>
            <a:r>
              <a:rPr lang="ru-RU" altLang="ru-RU" sz="5400" b="1" i="0" dirty="0" smtClean="0">
                <a:solidFill>
                  <a:srgbClr val="FF0000"/>
                </a:solidFill>
                <a:latin typeface="Times New Roman" pitchFamily="18" charset="0"/>
              </a:rPr>
              <a:t>ХОХЛОМА</a:t>
            </a:r>
            <a:endParaRPr lang="ru-RU" sz="5400" i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268760"/>
            <a:ext cx="6851104" cy="485740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Хохломская роспись,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Алых ягод </a:t>
            </a:r>
            <a:r>
              <a:rPr lang="ru-RU" altLang="ru-RU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россыпь</a:t>
            </a: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Отголоски лета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зелени травы.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Рощи, перелески,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Шелковые всплески,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Солнечно-медовой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Золотой листвы.</a:t>
            </a:r>
          </a:p>
          <a:p>
            <a:pPr>
              <a:buFontTx/>
              <a:buNone/>
            </a:pPr>
            <a:r>
              <a:rPr lang="ru-RU" altLang="ru-RU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alt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18" descr="Увеличить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340769"/>
            <a:ext cx="3097038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</a:rPr>
              <a:t>Содержание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72817"/>
            <a:ext cx="6390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*Хохлома</a:t>
            </a:r>
            <a:endParaRPr lang="ru-RU" sz="4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*История промысла</a:t>
            </a:r>
          </a:p>
          <a:p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*Хохломская роспись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7272808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i="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260648"/>
            <a:ext cx="7488832" cy="586551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Предполагают, что хохломская роспись возникла в XVII веке на левом берегу Волги, в деревнях Большие и Малые </a:t>
            </a:r>
            <a:r>
              <a:rPr lang="ru-RU" sz="12800" dirty="0" err="1" smtClean="0">
                <a:latin typeface="Times New Roman" pitchFamily="18" charset="0"/>
                <a:cs typeface="Times New Roman" pitchFamily="18" charset="0"/>
              </a:rPr>
              <a:t>Безлели</a:t>
            </a: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800" dirty="0" err="1" smtClean="0">
                <a:latin typeface="Times New Roman" pitchFamily="18" charset="0"/>
                <a:cs typeface="Times New Roman" pitchFamily="18" charset="0"/>
              </a:rPr>
              <a:t>Мокушино</a:t>
            </a: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, Шабаши, </a:t>
            </a:r>
            <a:r>
              <a:rPr lang="ru-RU" sz="12800" dirty="0" err="1" smtClean="0">
                <a:latin typeface="Times New Roman" pitchFamily="18" charset="0"/>
                <a:cs typeface="Times New Roman" pitchFamily="18" charset="0"/>
              </a:rPr>
              <a:t>Глибино</a:t>
            </a: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, Хрящи. В настоящее время родиной хохломы считается поселок Ковернино в Нижегородской области.</a:t>
            </a:r>
            <a:br>
              <a:rPr lang="ru-RU" sz="12800" dirty="0" smtClean="0">
                <a:latin typeface="Times New Roman" pitchFamily="18" charset="0"/>
                <a:cs typeface="Times New Roman" pitchFamily="18" charset="0"/>
              </a:rPr>
            </a:br>
            <a:endParaRPr lang="ru-RU" sz="1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Крестьяне вытачивали, расписывали деревянную посуду и везли её для продажи в крупное торговое село Хохлома (</a:t>
            </a:r>
            <a:r>
              <a:rPr lang="ru-RU" sz="17600" dirty="0" smtClean="0">
                <a:latin typeface="Times New Roman" pitchFamily="18" charset="0"/>
                <a:cs typeface="Times New Roman" pitchFamily="18" charset="0"/>
              </a:rPr>
              <a:t>Нижегородской</a:t>
            </a:r>
            <a:r>
              <a:rPr lang="ru-RU" sz="12800" dirty="0" smtClean="0">
                <a:latin typeface="Times New Roman" pitchFamily="18" charset="0"/>
                <a:cs typeface="Times New Roman" pitchFamily="18" charset="0"/>
              </a:rPr>
              <a:t> губернии), где был торг. Отсюда и пошло название «хохломская роспись», или просто «хохлома».</a:t>
            </a:r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endParaRPr lang="ru-RU" sz="6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7704856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781127"/>
          </a:xfrm>
        </p:spPr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32657"/>
            <a:ext cx="73448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 замечательный иконописец Андрей Лоскут. Бежал он из столицы, недовольный церковными нововведениями патриарха Никона, и стал в глуши приволжских лесов расписывать деревянные поделки, да писать иконы по старому образцу. Прознал про это патриарх Никон и отправил за непокорным иконописцем солдат. Отказался подчиниться Андрей, сжёг себя в избе, а перед смертью завещал людям сохранить его мастерство. Искрами изошёл, рассыпался Андрей. С той поры и горят алым пламенем, искрятся золотыми самородками яркие краски хохломы.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850106"/>
          </a:xfrm>
        </p:spPr>
        <p:txBody>
          <a:bodyPr>
            <a:normAutofit fontScale="90000"/>
          </a:bodyPr>
          <a:lstStyle/>
          <a:p>
            <a:r>
              <a:rPr lang="ru-RU" altLang="ru-RU" b="1" i="0" dirty="0" smtClean="0">
                <a:solidFill>
                  <a:srgbClr val="FF0000"/>
                </a:solidFill>
                <a:latin typeface="Arbat" pitchFamily="2" charset="0"/>
              </a:rPr>
              <a:t>Этапы хохломской росписи.</a:t>
            </a:r>
            <a:endParaRPr lang="ru-RU" b="1" i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052736"/>
            <a:ext cx="7139136" cy="507342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Заготовка изделия.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 Грунтовка полуфабриката.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Роспись.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Покрытие лаком.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Закалка в печи.</a:t>
            </a:r>
          </a:p>
          <a:p>
            <a:pPr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8" descr="Увеличить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573016"/>
            <a:ext cx="3492500" cy="307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800" b="1" i="0" dirty="0" smtClean="0">
                <a:solidFill>
                  <a:srgbClr val="FF0000"/>
                </a:solidFill>
                <a:latin typeface="Times New Roman" pitchFamily="18" charset="0"/>
              </a:rPr>
              <a:t>Технология  промысла.</a:t>
            </a:r>
            <a:endParaRPr lang="ru-RU" sz="4800" i="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352839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852936"/>
            <a:ext cx="388843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004048" y="5013176"/>
            <a:ext cx="1966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altLang="ru-RU" b="1" i="1" dirty="0" smtClean="0">
                <a:solidFill>
                  <a:srgbClr val="000000"/>
                </a:solidFill>
              </a:rPr>
              <a:t>Луженое изделие</a:t>
            </a:r>
            <a:endParaRPr lang="ru-RU" altLang="ru-RU" b="1" i="1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4941168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i="1" dirty="0" smtClean="0">
                <a:solidFill>
                  <a:srgbClr val="000000"/>
                </a:solidFill>
              </a:rPr>
              <a:t>Фоновая роспись</a:t>
            </a:r>
            <a:endParaRPr lang="ru-RU" altLang="ru-RU" b="1" i="1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4221088"/>
            <a:ext cx="2241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i="1" dirty="0" smtClean="0">
                <a:solidFill>
                  <a:srgbClr val="000000"/>
                </a:solidFill>
              </a:rPr>
              <a:t>Грунтованное</a:t>
            </a:r>
          </a:p>
          <a:p>
            <a:pPr eaLnBrk="0" hangingPunct="0"/>
            <a:r>
              <a:rPr lang="ru-RU" altLang="ru-RU" b="1" i="1" dirty="0" smtClean="0">
                <a:solidFill>
                  <a:srgbClr val="000000"/>
                </a:solidFill>
              </a:rPr>
              <a:t>изделие</a:t>
            </a:r>
            <a:endParaRPr lang="ru-RU" altLang="ru-RU" b="1" i="1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79712" y="4077072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i="1" dirty="0" smtClean="0">
                <a:solidFill>
                  <a:srgbClr val="000000"/>
                </a:solidFill>
              </a:rPr>
              <a:t>Белье</a:t>
            </a:r>
            <a:endParaRPr lang="ru-RU" altLang="ru-RU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78098"/>
          </a:xfrm>
        </p:spPr>
        <p:txBody>
          <a:bodyPr>
            <a:normAutofit fontScale="90000"/>
          </a:bodyPr>
          <a:lstStyle/>
          <a:p>
            <a:r>
              <a:rPr lang="ru-RU" sz="3200" b="1" i="0" dirty="0" smtClean="0">
                <a:latin typeface="Times New Roman" pitchFamily="18" charset="0"/>
              </a:rPr>
              <a:t>Мини музей русских народных промыслов в группе «Вишенка»</a:t>
            </a:r>
            <a:endParaRPr lang="ru-RU" sz="3200" b="1" i="0" dirty="0">
              <a:latin typeface="Times New Roman" pitchFamily="18" charset="0"/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99791" y="1124745"/>
            <a:ext cx="554461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908720"/>
          </a:xfrm>
        </p:spPr>
        <p:txBody>
          <a:bodyPr>
            <a:normAutofit/>
          </a:bodyPr>
          <a:lstStyle/>
          <a:p>
            <a:r>
              <a:rPr lang="ru-RU" altLang="ru-RU" sz="4800" b="1" i="0" dirty="0" smtClean="0">
                <a:solidFill>
                  <a:srgbClr val="FF0000"/>
                </a:solidFill>
                <a:latin typeface="Times New Roman" pitchFamily="18" charset="0"/>
              </a:rPr>
              <a:t>Виды росписи.</a:t>
            </a:r>
            <a:endParaRPr lang="ru-RU" sz="4800" i="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980728"/>
            <a:ext cx="5472608" cy="51454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«Верховая»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33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300" b="1" dirty="0" smtClean="0">
                <a:latin typeface="Times New Roman" pitchFamily="18" charset="0"/>
                <a:cs typeface="Times New Roman" pitchFamily="18" charset="0"/>
              </a:rPr>
              <a:t>«верховой»</a:t>
            </a:r>
            <a:r>
              <a:rPr lang="ru-RU" altLang="ru-RU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300" dirty="0" smtClean="0">
                <a:latin typeface="Times New Roman" pitchFamily="18" charset="0"/>
                <a:cs typeface="Times New Roman" pitchFamily="18" charset="0"/>
              </a:rPr>
              <a:t>росписи принято относить «травку» - роспись, включающая изображения травинок, веточек, написанных красной и парной краской на золотом фоне.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sz="3300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ru-RU" alt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«Фоновая»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 Особенностью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«фоновой»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росписи является силуэтный золотистый рисунок на черном и красном фоне.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1052130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124744"/>
            <a:ext cx="24479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10509926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149080"/>
            <a:ext cx="24114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1052736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altLang="ru-RU" sz="4800" b="1" i="0" dirty="0" smtClean="0">
                <a:solidFill>
                  <a:srgbClr val="FF0000"/>
                </a:solidFill>
                <a:latin typeface="Times New Roman" pitchFamily="18" charset="0"/>
              </a:rPr>
              <a:t>Элементы росписи.</a:t>
            </a:r>
            <a:endParaRPr lang="ru-RU" sz="4800" i="0" dirty="0">
              <a:latin typeface="Times New Roman" pitchFamily="18" charset="0"/>
            </a:endParaRPr>
          </a:p>
        </p:txBody>
      </p:sp>
      <p:pic>
        <p:nvPicPr>
          <p:cNvPr id="35842" name="Picture 2" descr="D:\USER\ЛЮБА\АПРЕЛЬ МАЙ2017\DSC07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437112"/>
            <a:ext cx="619268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7-4-1"/>
          <p:cNvPicPr>
            <a:picLocks noChangeAspect="1" noChangeArrowheads="1"/>
          </p:cNvPicPr>
          <p:nvPr/>
        </p:nvPicPr>
        <p:blipFill>
          <a:blip r:embed="rId3" cstate="print">
            <a:lum bright="-18000" contrast="60000"/>
          </a:blip>
          <a:srcRect t="3386"/>
          <a:stretch>
            <a:fillRect/>
          </a:stretch>
        </p:blipFill>
        <p:spPr bwMode="auto">
          <a:xfrm>
            <a:off x="179512" y="908720"/>
            <a:ext cx="50292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7-4-3"/>
          <p:cNvPicPr>
            <a:picLocks noChangeAspect="1" noChangeArrowheads="1"/>
          </p:cNvPicPr>
          <p:nvPr/>
        </p:nvPicPr>
        <p:blipFill>
          <a:blip r:embed="rId4" cstate="print">
            <a:lum bright="-18000" contrast="48000"/>
          </a:blip>
          <a:srcRect/>
          <a:stretch>
            <a:fillRect/>
          </a:stretch>
        </p:blipFill>
        <p:spPr bwMode="auto">
          <a:xfrm>
            <a:off x="179512" y="1700808"/>
            <a:ext cx="502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7-4-2"/>
          <p:cNvPicPr>
            <a:picLocks noChangeAspect="1" noChangeArrowheads="1"/>
          </p:cNvPicPr>
          <p:nvPr/>
        </p:nvPicPr>
        <p:blipFill>
          <a:blip r:embed="rId5" cstate="print">
            <a:lum bright="-18000" contrast="54000"/>
          </a:blip>
          <a:srcRect t="5624" b="9375"/>
          <a:stretch>
            <a:fillRect/>
          </a:stretch>
        </p:blipFill>
        <p:spPr bwMode="auto">
          <a:xfrm>
            <a:off x="179512" y="2564904"/>
            <a:ext cx="5257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7-4-4"/>
          <p:cNvPicPr>
            <a:picLocks noChangeAspect="1" noChangeArrowheads="1"/>
          </p:cNvPicPr>
          <p:nvPr/>
        </p:nvPicPr>
        <p:blipFill>
          <a:blip r:embed="rId6" cstate="print">
            <a:lum bright="-12000" contrast="54000"/>
          </a:blip>
          <a:srcRect t="5000" b="10925"/>
          <a:stretch>
            <a:fillRect/>
          </a:stretch>
        </p:blipFill>
        <p:spPr bwMode="auto">
          <a:xfrm>
            <a:off x="179512" y="3356992"/>
            <a:ext cx="5181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932040" y="836713"/>
            <a:ext cx="421196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</a:pP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«</a:t>
            </a:r>
            <a:r>
              <a:rPr lang="ru-RU" altLang="ru-RU" sz="3600" dirty="0" err="1" smtClean="0">
                <a:solidFill>
                  <a:srgbClr val="FF0000"/>
                </a:solidFill>
                <a:latin typeface="Arbat" pitchFamily="2" charset="0"/>
              </a:rPr>
              <a:t>осочки</a:t>
            </a: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»</a:t>
            </a:r>
          </a:p>
          <a:p>
            <a:pPr lvl="2">
              <a:lnSpc>
                <a:spcPct val="90000"/>
              </a:lnSpc>
            </a:pP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	</a:t>
            </a:r>
          </a:p>
          <a:p>
            <a:pPr lvl="2">
              <a:lnSpc>
                <a:spcPct val="90000"/>
              </a:lnSpc>
            </a:pP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«завиток»</a:t>
            </a:r>
          </a:p>
          <a:p>
            <a:pPr lvl="2">
              <a:lnSpc>
                <a:spcPct val="90000"/>
              </a:lnSpc>
            </a:pPr>
            <a:endParaRPr lang="ru-RU" altLang="ru-RU" sz="3600" dirty="0" smtClean="0">
              <a:solidFill>
                <a:srgbClr val="FF0000"/>
              </a:solidFill>
              <a:latin typeface="Arbat" pitchFamily="2" charset="0"/>
            </a:endParaRPr>
          </a:p>
          <a:p>
            <a:pPr lvl="2">
              <a:lnSpc>
                <a:spcPct val="90000"/>
              </a:lnSpc>
            </a:pP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«капельки»</a:t>
            </a:r>
          </a:p>
          <a:p>
            <a:pPr lvl="2">
              <a:lnSpc>
                <a:spcPct val="90000"/>
              </a:lnSpc>
            </a:pPr>
            <a:endParaRPr lang="ru-RU" altLang="ru-RU" sz="3600" dirty="0" smtClean="0">
              <a:solidFill>
                <a:srgbClr val="FF0000"/>
              </a:solidFill>
              <a:latin typeface="Arbat" pitchFamily="2" charset="0"/>
            </a:endParaRPr>
          </a:p>
          <a:p>
            <a:pPr lvl="2">
              <a:lnSpc>
                <a:spcPct val="90000"/>
              </a:lnSpc>
            </a:pPr>
            <a:r>
              <a:rPr lang="ru-RU" altLang="ru-RU" sz="3600" dirty="0" smtClean="0">
                <a:solidFill>
                  <a:srgbClr val="FF0000"/>
                </a:solidFill>
                <a:latin typeface="Arbat" pitchFamily="2" charset="0"/>
              </a:rPr>
              <a:t>«кустики»    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92888" cy="1143000"/>
          </a:xfrm>
        </p:spPr>
        <p:txBody>
          <a:bodyPr>
            <a:noAutofit/>
          </a:bodyPr>
          <a:lstStyle/>
          <a:p>
            <a:r>
              <a:rPr lang="ru-RU" altLang="ru-RU" sz="3600" b="1" i="0" dirty="0" smtClean="0">
                <a:solidFill>
                  <a:srgbClr val="FF0000"/>
                </a:solidFill>
                <a:latin typeface="Times New Roman" pitchFamily="18" charset="0"/>
              </a:rPr>
              <a:t>Травный орнамент – стебель «</a:t>
            </a:r>
            <a:r>
              <a:rPr lang="ru-RU" altLang="ru-RU" sz="3600" b="1" i="0" dirty="0" err="1" smtClean="0">
                <a:solidFill>
                  <a:srgbClr val="FF0000"/>
                </a:solidFill>
                <a:latin typeface="Times New Roman" pitchFamily="18" charset="0"/>
              </a:rPr>
              <a:t>криуль</a:t>
            </a:r>
            <a:r>
              <a:rPr lang="ru-RU" altLang="ru-RU" sz="3600" b="1" i="0" dirty="0" smtClean="0">
                <a:solidFill>
                  <a:srgbClr val="FF0000"/>
                </a:solidFill>
                <a:latin typeface="Times New Roman" pitchFamily="18" charset="0"/>
              </a:rPr>
              <a:t>»</a:t>
            </a:r>
            <a:endParaRPr lang="ru-RU" sz="3600" i="0" dirty="0">
              <a:latin typeface="Times New Roman" pitchFamily="18" charset="0"/>
            </a:endParaRPr>
          </a:p>
        </p:txBody>
      </p:sp>
      <p:pic>
        <p:nvPicPr>
          <p:cNvPr id="4" name="Picture 5" descr="7-5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0000" contrast="48000"/>
          </a:blip>
          <a:srcRect/>
          <a:stretch>
            <a:fillRect/>
          </a:stretch>
        </p:blipFill>
        <p:spPr bwMode="auto">
          <a:xfrm>
            <a:off x="2123728" y="1412776"/>
            <a:ext cx="458152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7-5-2"/>
          <p:cNvPicPr>
            <a:picLocks noChangeAspect="1" noChangeArrowheads="1"/>
          </p:cNvPicPr>
          <p:nvPr/>
        </p:nvPicPr>
        <p:blipFill>
          <a:blip r:embed="rId3" cstate="print">
            <a:lum bright="-18000" contrast="48000"/>
          </a:blip>
          <a:srcRect/>
          <a:stretch>
            <a:fillRect/>
          </a:stretch>
        </p:blipFill>
        <p:spPr bwMode="auto">
          <a:xfrm>
            <a:off x="3275856" y="3068960"/>
            <a:ext cx="44958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7-5-3"/>
          <p:cNvPicPr>
            <a:picLocks noChangeAspect="1" noChangeArrowheads="1"/>
          </p:cNvPicPr>
          <p:nvPr/>
        </p:nvPicPr>
        <p:blipFill>
          <a:blip r:embed="rId4" cstate="print">
            <a:lum bright="-18000" contrast="60000"/>
          </a:blip>
          <a:srcRect/>
          <a:stretch>
            <a:fillRect/>
          </a:stretch>
        </p:blipFill>
        <p:spPr bwMode="auto">
          <a:xfrm>
            <a:off x="4572000" y="5013176"/>
            <a:ext cx="4572000" cy="14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i="0" dirty="0" smtClean="0">
                <a:solidFill>
                  <a:srgbClr val="FF0000"/>
                </a:solidFill>
                <a:latin typeface="Times New Roman" pitchFamily="18" charset="0"/>
              </a:rPr>
              <a:t>Орнамент с «ягодками» и «листочками»</a:t>
            </a:r>
            <a:endParaRPr lang="ru-RU" i="0" dirty="0">
              <a:latin typeface="Times New Roman" pitchFamily="18" charset="0"/>
            </a:endParaRPr>
          </a:p>
        </p:txBody>
      </p:sp>
      <p:graphicFrame>
        <p:nvGraphicFramePr>
          <p:cNvPr id="36866" name="Object 5"/>
          <p:cNvGraphicFramePr>
            <a:graphicFrameLocks noChangeAspect="1"/>
          </p:cNvGraphicFramePr>
          <p:nvPr>
            <p:ph idx="1"/>
          </p:nvPr>
        </p:nvGraphicFramePr>
        <p:xfrm>
          <a:off x="251520" y="1628800"/>
          <a:ext cx="4572000" cy="1438275"/>
        </p:xfrm>
        <a:graphic>
          <a:graphicData uri="http://schemas.openxmlformats.org/presentationml/2006/ole">
            <p:oleObj spid="_x0000_s36866" name="Фотография Photo Editor" r:id="rId3" imgW="4571429" imgH="1438095" progId="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179512" y="5013176"/>
          <a:ext cx="6324600" cy="1663700"/>
        </p:xfrm>
        <a:graphic>
          <a:graphicData uri="http://schemas.openxmlformats.org/presentationml/2006/ole">
            <p:oleObj spid="_x0000_s36867" name="Фотография Photo Editor" r:id="rId4" imgW="4571429" imgH="1438095" progId="">
              <p:embed/>
            </p:oleObj>
          </a:graphicData>
        </a:graphic>
      </p:graphicFrame>
      <p:graphicFrame>
        <p:nvGraphicFramePr>
          <p:cNvPr id="36869" name="Object 6"/>
          <p:cNvGraphicFramePr>
            <a:graphicFrameLocks noChangeAspect="1"/>
          </p:cNvGraphicFramePr>
          <p:nvPr/>
        </p:nvGraphicFramePr>
        <p:xfrm>
          <a:off x="179512" y="3284984"/>
          <a:ext cx="5943600" cy="1323975"/>
        </p:xfrm>
        <a:graphic>
          <a:graphicData uri="http://schemas.openxmlformats.org/presentationml/2006/ole">
            <p:oleObj spid="_x0000_s36869" name="Фотография Photo Editor" r:id="rId5" imgW="4571429" imgH="1438095" progId="">
              <p:embed/>
            </p:oleObj>
          </a:graphicData>
        </a:graphic>
      </p:graphicFrame>
      <p:pic>
        <p:nvPicPr>
          <p:cNvPr id="36870" name="Picture 6" descr="D:\USER\ЛЮБА\АПРЕЛЬ МАЙ2017\DSC07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628800"/>
            <a:ext cx="3528392" cy="367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000" b="1" i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ЦВЕТА</a:t>
            </a:r>
            <a:r>
              <a:rPr lang="ru-RU" altLang="ru-RU" sz="4000" b="1" i="0" dirty="0" smtClean="0">
                <a:solidFill>
                  <a:schemeClr val="bg2">
                    <a:lumMod val="25000"/>
                  </a:schemeClr>
                </a:solidFill>
                <a:latin typeface="Baskerville Old Face" pitchFamily="18" charset="0"/>
              </a:rPr>
              <a:t>  РОСПИСИ</a:t>
            </a:r>
            <a:endParaRPr lang="ru-RU" sz="4000" i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altLang="ru-RU" sz="5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  </a:t>
            </a:r>
            <a:b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alt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зелёный </a:t>
            </a:r>
            <a:br>
              <a:rPr lang="ru-RU" alt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alt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желтый</a:t>
            </a:r>
            <a:br>
              <a:rPr lang="ru-RU" alt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черный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med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5183807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 smtClean="0">
                <a:latin typeface="Times New Roman" pitchFamily="18" charset="0"/>
              </a:rPr>
              <a:t>Полюбуйтесь хохломской посудой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37890" name="Picture 2" descr="D:\USER\ЛЮБА\АПРЕЛЬ МАЙ2017\DSC07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6563072" cy="4896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>
                <a:latin typeface="Times New Roman" pitchFamily="18" charset="0"/>
              </a:rPr>
              <a:t>             Поиграем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38914" name="Picture 2" descr="D:\USER\ЛЮБА\АПРЕЛЬ МАЙ2017\DSC07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484784"/>
            <a:ext cx="4906888" cy="5040559"/>
          </a:xfrm>
          <a:prstGeom prst="rect">
            <a:avLst/>
          </a:prstGeom>
          <a:noFill/>
        </p:spPr>
      </p:pic>
      <p:pic>
        <p:nvPicPr>
          <p:cNvPr id="38915" name="Picture 3" descr="D:\USER\ЛЮБА\АПРЕЛЬ МАЙ2017\DSC07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224643" y="1736813"/>
            <a:ext cx="6264693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>
                <a:solidFill>
                  <a:srgbClr val="FF0000"/>
                </a:solidFill>
                <a:latin typeface="Times New Roman" pitchFamily="18" charset="0"/>
              </a:rPr>
              <a:t>Работы детей</a:t>
            </a:r>
            <a:endParaRPr lang="ru-RU" b="1" i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9938" name="Picture 2" descr="D:\USER\ЛЮБА\АПРЕЛЬ МАЙ2017\DSC07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12777"/>
            <a:ext cx="6347048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>
                <a:latin typeface="Times New Roman" pitchFamily="18" charset="0"/>
              </a:rPr>
              <a:t>Городецкая роспись</a:t>
            </a:r>
            <a:endParaRPr lang="ru-RU" b="1" i="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03d84a25f5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68760"/>
            <a:ext cx="676875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1052736"/>
          </a:xfrm>
        </p:spPr>
        <p:txBody>
          <a:bodyPr>
            <a:normAutofit/>
          </a:bodyPr>
          <a:lstStyle/>
          <a:p>
            <a:r>
              <a:rPr lang="ru-RU" sz="4800" b="1" i="0" dirty="0" smtClean="0">
                <a:latin typeface="Times New Roman" pitchFamily="18" charset="0"/>
              </a:rPr>
              <a:t>                  История </a:t>
            </a:r>
            <a:endParaRPr lang="ru-RU" sz="4800" b="1" i="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908720"/>
            <a:ext cx="4536504" cy="576064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Роспись, которая ныне называется городецкой, родилась в Поволжье, в деревнях, расположенных на берегах чистой и светлой речки Узоры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XVIII в. Свои изделия крестьяне отвозили продавать на ярмарку в село Городец.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Picture 6" descr="03d84a25f5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46449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476672"/>
            <a:ext cx="6779096" cy="61206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Сине – голубые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Розы, листья, птицы.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Увидев вас впервые, 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Каждый удивится.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Чудо на фарфоре – 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Синяя купель.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Это называется</a:t>
            </a:r>
          </a:p>
          <a:p>
            <a:pPr>
              <a:buNone/>
            </a:pPr>
            <a:r>
              <a:rPr lang="ru-RU" sz="51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Просто роспись…</a:t>
            </a:r>
          </a:p>
          <a:p>
            <a:pPr>
              <a:buNone/>
            </a:pPr>
            <a:r>
              <a:rPr lang="ru-RU" sz="5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	</a:t>
            </a:r>
            <a:r>
              <a:rPr lang="ru-RU" sz="1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	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				</a:t>
            </a: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ГЖЕЛЬ</a:t>
            </a:r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ru-RU" dirty="0"/>
          </a:p>
        </p:txBody>
      </p:sp>
      <p:pic>
        <p:nvPicPr>
          <p:cNvPr id="4" name="Picture 4" descr="http://im2-tub-ru.yandex.net/i?id=425066936-07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484784"/>
            <a:ext cx="2741791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260648"/>
            <a:ext cx="6779096" cy="619268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Считается, что расцвела городецкая роспись с появлением в деревне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Курцево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1870 году иконописца из Городца по фамилии Огуречников, которого пригласили оживить роспись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курцевской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церкви. Именно он научил местных мастеров накладывать краски слоями, оживлять картинку белилами и придавать рисунку выразительность.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260648"/>
            <a:ext cx="3312368" cy="5904656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Сюжетами старинной Городецкой росписи были изображения птиц, цветов, всадников на конях, барышень и кавалеров, сцен из народной жизни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191c6ca89f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2656"/>
            <a:ext cx="381642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3816424" cy="63367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b="1" dirty="0" smtClean="0"/>
              <a:t>В наши дни традиции старых мастеров стремятся возродить и обогатить народные умельцы, работающие на фабрике художественных изделий "Городецкая роспись" в </a:t>
            </a:r>
          </a:p>
          <a:p>
            <a:pPr>
              <a:defRPr/>
            </a:pPr>
            <a:r>
              <a:rPr lang="ru-RU" b="1" dirty="0" smtClean="0"/>
              <a:t>г. Городце.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Picture 4" descr="6981e8e919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2656"/>
            <a:ext cx="36724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427168" cy="1124744"/>
          </a:xfrm>
        </p:spPr>
        <p:txBody>
          <a:bodyPr>
            <a:normAutofit/>
          </a:bodyPr>
          <a:lstStyle/>
          <a:p>
            <a:r>
              <a:rPr lang="ru-RU" b="1" i="0" dirty="0" smtClean="0">
                <a:latin typeface="Times New Roman" pitchFamily="18" charset="0"/>
              </a:rPr>
              <a:t>   Элементы росписи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4" name="Picture 4" descr="Рисунок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960440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320480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70176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83968" cy="4536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6552728" cy="56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7" name="Picture 3" descr="D:\USER\ЛЮБА\АПРЕЛЬ МАЙ2017\DSC07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4608512" cy="367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D:\USER\ЛЮБА\АПРЕЛЬ МАЙ2017\DSC07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3643536" cy="2882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Рисунок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6840760" cy="6120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Рисунок 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4664"/>
            <a:ext cx="6768752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996184" cy="39797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0" dirty="0" smtClean="0">
                <a:solidFill>
                  <a:srgbClr val="0070C0"/>
                </a:solidFill>
                <a:latin typeface="Times New Roman" pitchFamily="18" charset="0"/>
              </a:rPr>
              <a:t>Содержание</a:t>
            </a:r>
            <a:endParaRPr lang="ru-RU" sz="4800" b="1" i="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ГЖЕЛЬ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ИСТОРИЯ ПРОМЫСЛА</a:t>
            </a:r>
          </a:p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ГЖЕЛЬСКАЯ РОСПИСЬ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836712"/>
          </a:xfrm>
        </p:spPr>
        <p:txBody>
          <a:bodyPr>
            <a:normAutofit/>
          </a:bodyPr>
          <a:lstStyle/>
          <a:p>
            <a:r>
              <a:rPr lang="ru-RU" sz="4800" b="1" i="0" dirty="0" smtClean="0">
                <a:latin typeface="Times New Roman" pitchFamily="18" charset="0"/>
              </a:rPr>
              <a:t>                           Цвета</a:t>
            </a:r>
            <a:endParaRPr lang="ru-RU" sz="4800" b="1" i="0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260648"/>
            <a:ext cx="41764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Любимые фоны — ярко-зеленый или напряженный красный, глубокий синий, иногда черный, на котором особенно сочно расплескивается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многоцветие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Городецкого колорита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76872"/>
            <a:ext cx="331236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8" descr="fafdf662b7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726542"/>
            <a:ext cx="3888432" cy="33748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6" descr="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669868" y="-333164"/>
            <a:ext cx="2736304" cy="4211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 smtClean="0"/>
              <a:t>Полюбуйтесь </a:t>
            </a:r>
            <a:r>
              <a:rPr lang="ru-RU" b="1" i="0" dirty="0" err="1" smtClean="0"/>
              <a:t>городцом</a:t>
            </a:r>
            <a:endParaRPr lang="ru-RU" b="1" i="0" dirty="0"/>
          </a:p>
        </p:txBody>
      </p:sp>
      <p:pic>
        <p:nvPicPr>
          <p:cNvPr id="43010" name="Picture 2" descr="D:\USER\ЛЮБА\АПРЕЛЬ МАЙ2017\DSC07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59"/>
            <a:ext cx="6419056" cy="5112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i="0" dirty="0" smtClean="0">
                <a:latin typeface="Times New Roman" pitchFamily="18" charset="0"/>
              </a:rPr>
              <a:t>Давайте поиграем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44034" name="Picture 2" descr="D:\USER\ЛЮБА\АПРЕЛЬ МАЙ2017\DSC07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5" y="836712"/>
            <a:ext cx="4464498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5" name="Picture 3" descr="D:\USER\ЛЮБА\АПРЕЛЬ МАЙ2017\DSC07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516539" cy="1702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6" name="Picture 4" descr="D:\USER\ЛЮБА\АПРЕЛЬ МАЙ2017\DSC07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013176"/>
            <a:ext cx="3528392" cy="16041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7" name="Picture 5" descr="D:\USER\ЛЮБА\АПРЕЛЬ МАЙ2017\DSC07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40968"/>
            <a:ext cx="3672408" cy="1707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8" name="Picture 6" descr="D:\USER\ЛЮБА\АПРЕЛЬ МАЙ2017\DSC073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912022"/>
            <a:ext cx="3459060" cy="194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i="0" dirty="0" smtClean="0">
                <a:latin typeface="Times New Roman" pitchFamily="18" charset="0"/>
              </a:rPr>
              <a:t>Работы детей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45058" name="Picture 2" descr="D:\USER\ЛЮБА\АПРЕЛЬ МАЙ2017\DSC07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74441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059" name="Picture 3" descr="D:\USER\ЛЮБА\АПРЕЛЬ МАЙ2017\DSC073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4650941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i="0" dirty="0" smtClean="0">
                <a:latin typeface="Times New Roman" pitchFamily="18" charset="0"/>
              </a:rPr>
              <a:t>Спасибо, за внимание</a:t>
            </a:r>
            <a:endParaRPr lang="ru-RU" b="1" i="0" dirty="0">
              <a:latin typeface="Times New Roman" pitchFamily="18" charset="0"/>
            </a:endParaRPr>
          </a:p>
        </p:txBody>
      </p:sp>
      <p:pic>
        <p:nvPicPr>
          <p:cNvPr id="47106" name="Picture 2" descr="D:\USER\ЛЮБА\АПРЕЛЬ МАЙ2017\DSC07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19820" y="1648013"/>
            <a:ext cx="4934967" cy="2736304"/>
          </a:xfrm>
          <a:prstGeom prst="rect">
            <a:avLst/>
          </a:prstGeom>
          <a:noFill/>
        </p:spPr>
      </p:pic>
      <p:pic>
        <p:nvPicPr>
          <p:cNvPr id="47108" name="Picture 4" descr="D:\USER\ЛЮБА\АПРЕЛЬ МАЙ2017\DSC073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04445" y="2220491"/>
            <a:ext cx="4679950" cy="2776488"/>
          </a:xfrm>
          <a:prstGeom prst="rect">
            <a:avLst/>
          </a:prstGeom>
          <a:noFill/>
        </p:spPr>
      </p:pic>
      <p:pic>
        <p:nvPicPr>
          <p:cNvPr id="47109" name="Picture 5" descr="D:\USER\ЛЮБА\АПРЕЛЬ МАЙ2017\DSC07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38162" y="2838499"/>
            <a:ext cx="4795664" cy="28083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131840" y="620688"/>
            <a:ext cx="5554960" cy="6048672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Гжель</a:t>
            </a: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старинное село на берегу реки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Гжелки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расположенное  недалеко от Москвы. Здесь располагаются богатейшие залежи глин и издавна жили гончары. Своё название деревня получила от слова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жгель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т. е. «жечь» или «обжечь».</a:t>
            </a:r>
          </a:p>
          <a:p>
            <a:pPr lvl="1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go4.imgsmail.ru/imgpreview?key=http%3A//amnesia.pavelbers.com/2712200400058_G2618Gzel.jpg&amp;mb=imgdb_preview_15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7368"/>
            <a:ext cx="3995936" cy="4193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369882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http://image.slidesharecdn.com/random-121120032853-phpapp02/95/slide-6-638.jpg?cb=1353403812"/>
          <p:cNvPicPr>
            <a:picLocks noGrp="1"/>
          </p:cNvPicPr>
          <p:nvPr>
            <p:ph idx="1"/>
          </p:nvPr>
        </p:nvPicPr>
        <p:blipFill>
          <a:blip r:embed="rId2" cstate="print"/>
          <a:srcRect l="26457" t="25656" r="21832" b="23033"/>
          <a:stretch>
            <a:fillRect/>
          </a:stretch>
        </p:blipFill>
        <p:spPr bwMode="auto">
          <a:xfrm>
            <a:off x="251520" y="692696"/>
            <a:ext cx="3456384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355976" y="692696"/>
            <a:ext cx="40324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обрались умные и умелые мастера, и стали думать, как бы им лучше мастерство своё показать, всех людей порадовать да свой край прославить. И придумали. Нашли они в родной стороне глину чудесную, белую-  белую. Решили лепить из неё посуду разную, да такую, какой свет не видывал.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7900" y="-3305442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001966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23728" y="2564904"/>
            <a:ext cx="6563072" cy="2808312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7524328" y="6381328"/>
            <a:ext cx="1368152" cy="365125"/>
          </a:xfrm>
        </p:spPr>
        <p:txBody>
          <a:bodyPr/>
          <a:lstStyle/>
          <a:p>
            <a:r>
              <a:rPr lang="ru-RU" sz="2000" dirty="0" smtClean="0">
                <a:latin typeface="Cheshirskiy Cat" pitchFamily="34" charset="0"/>
              </a:rPr>
              <a:t>ВЕО</a:t>
            </a:r>
            <a:endParaRPr lang="ru-RU" dirty="0">
              <a:latin typeface="Cheshirskiy Ca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0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Гжельская роспись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980728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 не только лепниной украшали гжельские мастера свои изделия, стали расписывать посуду синей краской. Рисовали разные узоры из сеточек,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полосочек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цветов.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\ЛЮБА\АПРЕЛЬ МАЙ2017\DSC07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416684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USER\ЛЮБА\АПРЕЛЬ МАЙ2017\DSC07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4104456" cy="292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0554360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08720"/>
            <a:ext cx="6779096" cy="5089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При виде гжельских чайников глаза разбегаются. Уж очень они хороши!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2050" name="Picture 2" descr="D:\USER\ЛЮБА\АПРЕЛЬ МАЙ2017\DSC07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844825"/>
            <a:ext cx="807524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Лепили гжельские мастера животных и птиц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400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://go1.imgsmail.ru/imgpreview?key=http%3A//www.livekuban.ru/files/imagecache/normal/paper/cms.ashx_.jpg&amp;mb=imgdb_preview_9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104456" cy="5112568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http://go4.imgsmail.ru/imgpreview?key=http%3A//www.maaam.ru/upload/blogs/25e74ecb1b3e8e1d273098edef84bf4b.jpg.jpg&amp;mb=imgdb_preview_5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77072"/>
            <a:ext cx="3960440" cy="2520280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http://go4.imgsmail.ru/imgpreview?key=http%3A//www.maaam.ru/upload/blogs/013d339a8e61432494d8d7d7b612c33d.jpg.jpg&amp;mb=imgdb_preview_5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4104456" cy="2448272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сенний уз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 узор</Template>
  <TotalTime>305</TotalTime>
  <Words>580</Words>
  <Application>Microsoft Office PowerPoint</Application>
  <PresentationFormat>Экран (4:3)</PresentationFormat>
  <Paragraphs>99</Paragraphs>
  <Slides>44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весенний узор</vt:lpstr>
      <vt:lpstr>Фотография Photo Editor</vt:lpstr>
      <vt:lpstr>Знакомство  с русскими художественными промыслами</vt:lpstr>
      <vt:lpstr>Мини музей русских народных промыслов в группе «Вишенка»</vt:lpstr>
      <vt:lpstr>Слайд 3</vt:lpstr>
      <vt:lpstr>Содержание</vt:lpstr>
      <vt:lpstr> </vt:lpstr>
      <vt:lpstr>Слайд 6</vt:lpstr>
      <vt:lpstr> </vt:lpstr>
      <vt:lpstr>При виде гжельских чайников глаза разбегаются. Уж очень они хороши! </vt:lpstr>
      <vt:lpstr>Лепили гжельские мастера животных и птиц </vt:lpstr>
      <vt:lpstr>Поиграем </vt:lpstr>
      <vt:lpstr>Работы детей </vt:lpstr>
      <vt:lpstr>ХОХЛОМА</vt:lpstr>
      <vt:lpstr>Содержание</vt:lpstr>
      <vt:lpstr>Слайд 14</vt:lpstr>
      <vt:lpstr>Слайд 15</vt:lpstr>
      <vt:lpstr>Слайд 16</vt:lpstr>
      <vt:lpstr>Слайд 17</vt:lpstr>
      <vt:lpstr>Этапы хохломской росписи.</vt:lpstr>
      <vt:lpstr>Технология  промысла.</vt:lpstr>
      <vt:lpstr>Виды росписи.</vt:lpstr>
      <vt:lpstr> Элементы росписи.</vt:lpstr>
      <vt:lpstr>Травный орнамент – стебель «криуль»</vt:lpstr>
      <vt:lpstr>Орнамент с «ягодками» и «листочками»</vt:lpstr>
      <vt:lpstr>ЦВЕТА  РОСПИСИ</vt:lpstr>
      <vt:lpstr>Полюбуйтесь хохломской посудой</vt:lpstr>
      <vt:lpstr>             Поиграем</vt:lpstr>
      <vt:lpstr>Работы детей</vt:lpstr>
      <vt:lpstr>Городецкая роспись</vt:lpstr>
      <vt:lpstr>                  История </vt:lpstr>
      <vt:lpstr>Слайд 30</vt:lpstr>
      <vt:lpstr>Слайд 31</vt:lpstr>
      <vt:lpstr>Слайд 32</vt:lpstr>
      <vt:lpstr>   Элементы росписи</vt:lpstr>
      <vt:lpstr>Слайд 34</vt:lpstr>
      <vt:lpstr>Слайд 35</vt:lpstr>
      <vt:lpstr>Слайд 36</vt:lpstr>
      <vt:lpstr>Слайд 37</vt:lpstr>
      <vt:lpstr>Слайд 38</vt:lpstr>
      <vt:lpstr>Слайд 39</vt:lpstr>
      <vt:lpstr>                           Цвета</vt:lpstr>
      <vt:lpstr>Полюбуйтесь городцом</vt:lpstr>
      <vt:lpstr>Давайте поиграем</vt:lpstr>
      <vt:lpstr>Работы детей</vt:lpstr>
      <vt:lpstr>Спасибо,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Luba</dc:creator>
  <cp:lastModifiedBy>Luba</cp:lastModifiedBy>
  <cp:revision>33</cp:revision>
  <dcterms:created xsi:type="dcterms:W3CDTF">2017-04-24T06:49:04Z</dcterms:created>
  <dcterms:modified xsi:type="dcterms:W3CDTF">2017-04-26T07:07:14Z</dcterms:modified>
</cp:coreProperties>
</file>